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2"/>
  </p:normalViewPr>
  <p:slideViewPr>
    <p:cSldViewPr snapToGrid="0">
      <p:cViewPr varScale="1">
        <p:scale>
          <a:sx n="113" d="100"/>
          <a:sy n="113" d="100"/>
        </p:scale>
        <p:origin x="52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n-lt"/>
        <a:ea typeface="+mn-ea"/>
        <a:cs typeface="+mn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733708"/>
            <a:ext cx="8144134" cy="137307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640079">
              <a:defRPr sz="3780"/>
            </a:pPr>
            <a:r>
              <a:rPr dirty="0"/>
              <a:t>MODULE 1, TOPIC 5 </a:t>
            </a:r>
          </a:p>
          <a:p>
            <a:pPr defTabSz="640079">
              <a:defRPr sz="3780"/>
            </a:pPr>
            <a:r>
              <a:rPr dirty="0"/>
              <a:t>What does the intervention look like?</a:t>
            </a:r>
            <a:br>
              <a:rPr lang="es-ES" dirty="0"/>
            </a:br>
            <a:r>
              <a:rPr lang="es-ES" dirty="0">
                <a:highlight>
                  <a:srgbClr val="FFFF00"/>
                </a:highlight>
              </a:rPr>
              <a:t>MÓDULO 1, TEMA 5 </a:t>
            </a:r>
            <a:br>
              <a:rPr lang="es-ES" dirty="0">
                <a:highlight>
                  <a:srgbClr val="FFFF00"/>
                </a:highlight>
              </a:rPr>
            </a:br>
            <a:r>
              <a:rPr lang="es-ES" dirty="0">
                <a:highlight>
                  <a:srgbClr val="FFFF00"/>
                </a:highlight>
              </a:rPr>
              <a:t>¿Cómo es la intervención?</a:t>
            </a:r>
            <a:endParaRPr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dirty="0"/>
              <a:t>2. Communication with the parent/caregiver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2. Comunicación con los padres/cuidadores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6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12694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None/>
            </a:pPr>
            <a:r>
              <a:rPr sz="2000" dirty="0"/>
              <a:t>C) In resource-based RI</a:t>
            </a:r>
          </a:p>
          <a:p>
            <a:pPr marL="0" indent="0">
              <a:buSzTx/>
              <a:buNone/>
            </a:pPr>
            <a:r>
              <a:rPr sz="2000" dirty="0"/>
              <a:t>..."a resource-based intervention consists of a set of strategies that focus on mobilizing and providing resources and supports to individuals and families to achieve desired outcomes."</a:t>
            </a:r>
            <a:endParaRPr lang="es-ES" sz="2000" dirty="0"/>
          </a:p>
          <a:p>
            <a:pPr marL="0" indent="0">
              <a:buSzTx/>
              <a:buNone/>
            </a:pPr>
            <a:r>
              <a:rPr lang="es-ES" sz="2000" dirty="0">
                <a:solidFill>
                  <a:srgbClr val="FFFF00"/>
                </a:solidFill>
              </a:rPr>
              <a:t>C) En la IR basada en recursos</a:t>
            </a:r>
          </a:p>
          <a:p>
            <a:pPr marL="0" indent="0">
              <a:buSzTx/>
              <a:buNone/>
            </a:pPr>
            <a:r>
              <a:rPr lang="es-ES" sz="2000" dirty="0">
                <a:solidFill>
                  <a:srgbClr val="FFFF00"/>
                </a:solidFill>
              </a:rPr>
              <a:t>... "una intervención basada en recursos consiste en un conjunto de estrategias que se centran en movilizar y proporcionar recursos y apoyos a las personas y familias para lograr los resultados deseados."</a:t>
            </a:r>
            <a:endParaRPr sz="2000" dirty="0">
              <a:solidFill>
                <a:srgbClr val="FFFF00"/>
              </a:solidFill>
            </a:endParaRPr>
          </a:p>
        </p:txBody>
      </p:sp>
      <p:pic>
        <p:nvPicPr>
          <p:cNvPr id="268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5688" y="5306481"/>
            <a:ext cx="4616129" cy="132009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Title 1"/>
          <p:cNvSpPr txBox="1">
            <a:spLocks noGrp="1"/>
          </p:cNvSpPr>
          <p:nvPr>
            <p:ph type="title"/>
          </p:nvPr>
        </p:nvSpPr>
        <p:spPr>
          <a:xfrm>
            <a:off x="1230489" y="753228"/>
            <a:ext cx="9063694" cy="108093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3. Development of a two-part joint plan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3. Desarrollo de un plan conjunto en dos partes</a:t>
            </a:r>
            <a:endParaRPr dirty="0">
              <a:solidFill>
                <a:srgbClr val="FFFF00"/>
              </a:solidFill>
            </a:endParaRPr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377" y="2026660"/>
            <a:ext cx="5185788" cy="47196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Roles during RI visits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Funciones durante las visitas de RI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endParaRPr dirty="0"/>
          </a:p>
          <a:p>
            <a:endParaRPr dirty="0"/>
          </a:p>
          <a:p>
            <a:r>
              <a:rPr dirty="0"/>
              <a:t>Parents and other caregivers</a:t>
            </a:r>
          </a:p>
          <a:p>
            <a:endParaRPr dirty="0"/>
          </a:p>
          <a:p>
            <a:r>
              <a:rPr dirty="0"/>
              <a:t>Practitioners</a:t>
            </a:r>
            <a:endParaRPr lang="es-ES" dirty="0"/>
          </a:p>
          <a:p>
            <a:r>
              <a:rPr lang="es-ES" dirty="0">
                <a:solidFill>
                  <a:srgbClr val="FFFF00"/>
                </a:solidFill>
              </a:rPr>
              <a:t>Padres y otros cuidadores</a:t>
            </a:r>
          </a:p>
          <a:p>
            <a:endParaRPr lang="es-ES" dirty="0">
              <a:solidFill>
                <a:srgbClr val="FFFF00"/>
              </a:solidFill>
            </a:endParaRPr>
          </a:p>
          <a:p>
            <a:r>
              <a:rPr lang="es-ES" dirty="0">
                <a:solidFill>
                  <a:srgbClr val="FFFF00"/>
                </a:solidFill>
              </a:rPr>
              <a:t>Profesionales</a:t>
            </a:r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Role of the parent/guardian/caregiver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Papel de los padres/tutores/cuidadores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7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dirty="0"/>
              <a:t>Identify active environments with learning opportunities or challenges related to child outcomes.</a:t>
            </a:r>
          </a:p>
          <a:p>
            <a:pPr>
              <a:buFontTx/>
              <a:buChar char="-"/>
            </a:pPr>
            <a:r>
              <a:rPr dirty="0"/>
              <a:t>Describe what adults do to help the child with daily activities.</a:t>
            </a:r>
          </a:p>
          <a:p>
            <a:pPr>
              <a:buFontTx/>
              <a:buChar char="-"/>
            </a:pPr>
            <a:r>
              <a:rPr dirty="0"/>
              <a:t>Suggest strategies (brainstorming) in order to deepen the child's participation/learning.</a:t>
            </a:r>
            <a:endParaRPr lang="es-ES" dirty="0"/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Identificar entornos activos con oportunidades de aprendizaje o retos relacionados con los resultados del niño.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Describir lo que hacen los adultos para ayudar al niño en las actividades cotidianas.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Sugerir estrategias (lluvia de ideas) para profundizar en la participación/aprendizaje del niño.</a:t>
            </a:r>
          </a:p>
          <a:p>
            <a:pPr>
              <a:buFontTx/>
              <a:buChar char="-"/>
            </a:pPr>
            <a:endParaRPr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Parent/caregiver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Padre/madre/cuidador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8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dirty="0"/>
              <a:t>Observe the child or practitioner modeling a strategy with the child.</a:t>
            </a:r>
          </a:p>
          <a:p>
            <a:pPr>
              <a:buFontTx/>
              <a:buChar char="-"/>
            </a:pPr>
            <a:r>
              <a:rPr dirty="0"/>
              <a:t>Practice new strategies</a:t>
            </a:r>
          </a:p>
          <a:p>
            <a:pPr>
              <a:buFontTx/>
              <a:buChar char="-"/>
            </a:pPr>
            <a:r>
              <a:rPr dirty="0"/>
              <a:t>Reflect on how strategies or modifications work or might work.</a:t>
            </a:r>
          </a:p>
          <a:p>
            <a:pPr>
              <a:buFontTx/>
              <a:buChar char="-"/>
            </a:pPr>
            <a:r>
              <a:rPr dirty="0"/>
              <a:t>Identify child and family progress towards IFSP and global child outcomes.</a:t>
            </a:r>
            <a:endParaRPr lang="es-ES" dirty="0"/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Observar al niño o al profesional que modela una estrategia con el niño.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Practicar nuevas estrategias.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Reflexionar sobre cómo funcionan o podrían funcionar las estrategias o modificaciones.</a:t>
            </a:r>
          </a:p>
          <a:p>
            <a:pPr>
              <a:buFontTx/>
              <a:buChar char="-"/>
            </a:pPr>
            <a:r>
              <a:rPr lang="es-ES" dirty="0">
                <a:solidFill>
                  <a:srgbClr val="FFFF00"/>
                </a:solidFill>
              </a:rPr>
              <a:t>Identificar el progreso del niño y la familia hacia el IFSP y los resultados globales del niño.</a:t>
            </a:r>
          </a:p>
          <a:p>
            <a:pPr>
              <a:buFontTx/>
              <a:buChar char="-"/>
            </a:pP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Role of practitioners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Papel de los profesionales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8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r>
              <a:rPr dirty="0"/>
              <a:t>Meet at the exact time, place, and materials with which family (or preschool) activities typically occur.</a:t>
            </a:r>
          </a:p>
          <a:p>
            <a:r>
              <a:rPr dirty="0"/>
              <a:t>Review the plan from the previous visit.</a:t>
            </a:r>
          </a:p>
          <a:p>
            <a:r>
              <a:rPr dirty="0"/>
              <a:t>Use a capacity-building adult interaction style during exchanges and communication with parents and/or other caregivers.</a:t>
            </a:r>
            <a:endParaRPr lang="es-ES" dirty="0"/>
          </a:p>
          <a:p>
            <a:r>
              <a:rPr lang="es-ES" dirty="0">
                <a:solidFill>
                  <a:srgbClr val="FFFF00"/>
                </a:solidFill>
              </a:rPr>
              <a:t>Reunirse a la hora, en el lugar y con los materiales exactos con los que suelen desarrollarse las actividades familiares (o preescolares).</a:t>
            </a:r>
          </a:p>
          <a:p>
            <a:r>
              <a:rPr lang="es-ES" dirty="0">
                <a:solidFill>
                  <a:srgbClr val="FFFF00"/>
                </a:solidFill>
              </a:rPr>
              <a:t>Revisar el plan de la visita anterior.</a:t>
            </a:r>
          </a:p>
          <a:p>
            <a:r>
              <a:rPr lang="es-ES" dirty="0">
                <a:solidFill>
                  <a:srgbClr val="FFFF00"/>
                </a:solidFill>
              </a:rPr>
              <a:t>Utilice un estilo de interacción adulto que fomente la capacidad durante los intercambios y la comunicación con los padres y/u otros cuidadores.</a:t>
            </a:r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Role of practitioners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Papel de los profesionales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>
              <a:lnSpc>
                <a:spcPct val="81000"/>
              </a:lnSpc>
            </a:pPr>
            <a:r>
              <a:rPr dirty="0"/>
              <a:t>Observe children, parents/caregivers during daily activities.</a:t>
            </a:r>
          </a:p>
          <a:p>
            <a:pPr>
              <a:lnSpc>
                <a:spcPct val="81000"/>
              </a:lnSpc>
            </a:pPr>
            <a:r>
              <a:rPr dirty="0"/>
              <a:t>Reflect with parents on:</a:t>
            </a:r>
          </a:p>
          <a:p>
            <a:pPr>
              <a:lnSpc>
                <a:spcPct val="81000"/>
              </a:lnSpc>
            </a:pPr>
            <a:r>
              <a:rPr dirty="0"/>
              <a:t>1. Activities that are going well;</a:t>
            </a:r>
          </a:p>
          <a:p>
            <a:pPr>
              <a:lnSpc>
                <a:spcPct val="81000"/>
              </a:lnSpc>
            </a:pPr>
            <a:r>
              <a:rPr dirty="0"/>
              <a:t>2. Strategies and modifications to maximize the child's abilities to participate in daily activities and maximize the child's learning opportunities; and</a:t>
            </a:r>
          </a:p>
          <a:p>
            <a:pPr>
              <a:lnSpc>
                <a:spcPct val="81000"/>
              </a:lnSpc>
            </a:pPr>
            <a:r>
              <a:rPr dirty="0"/>
              <a:t>3. Child progress in ISPU outcomes and global RI child outcomes.</a:t>
            </a:r>
            <a:endParaRPr lang="es-ES" dirty="0"/>
          </a:p>
          <a:p>
            <a:pPr>
              <a:lnSpc>
                <a:spcPct val="81000"/>
              </a:lnSpc>
            </a:pPr>
            <a:endParaRPr lang="es-ES" dirty="0"/>
          </a:p>
          <a:p>
            <a:pPr>
              <a:lnSpc>
                <a:spcPct val="81000"/>
              </a:lnSpc>
            </a:pPr>
            <a:r>
              <a:rPr lang="es-ES" sz="2900" dirty="0">
                <a:solidFill>
                  <a:srgbClr val="FFFF00"/>
                </a:solidFill>
              </a:rPr>
              <a:t>Observar a los niños, padres/cuidadores durante las actividades diarias.</a:t>
            </a:r>
          </a:p>
          <a:p>
            <a:pPr>
              <a:lnSpc>
                <a:spcPct val="81000"/>
              </a:lnSpc>
            </a:pPr>
            <a:r>
              <a:rPr lang="es-ES" sz="2900" dirty="0">
                <a:solidFill>
                  <a:srgbClr val="FFFF00"/>
                </a:solidFill>
              </a:rPr>
              <a:t>Reflexionar con los padres sobre:</a:t>
            </a:r>
          </a:p>
          <a:p>
            <a:pPr>
              <a:lnSpc>
                <a:spcPct val="81000"/>
              </a:lnSpc>
            </a:pPr>
            <a:r>
              <a:rPr lang="es-ES" sz="2900" dirty="0">
                <a:solidFill>
                  <a:srgbClr val="FFFF00"/>
                </a:solidFill>
              </a:rPr>
              <a:t>1. Las actividades que van bien;</a:t>
            </a:r>
          </a:p>
          <a:p>
            <a:pPr>
              <a:lnSpc>
                <a:spcPct val="81000"/>
              </a:lnSpc>
            </a:pPr>
            <a:r>
              <a:rPr lang="es-ES" sz="2900" dirty="0">
                <a:solidFill>
                  <a:srgbClr val="FFFF00"/>
                </a:solidFill>
              </a:rPr>
              <a:t>2. Estrategias y modificaciones para maximizar las capacidades del niño para participar en las actividades diarias y maximizar las oportunidades de aprendizaje del niño; y</a:t>
            </a:r>
          </a:p>
          <a:p>
            <a:pPr>
              <a:lnSpc>
                <a:spcPct val="81000"/>
              </a:lnSpc>
            </a:pPr>
            <a:r>
              <a:rPr lang="es-ES" sz="2900" dirty="0">
                <a:solidFill>
                  <a:srgbClr val="FFFF00"/>
                </a:solidFill>
              </a:rPr>
              <a:t>3. Progreso del niño en los resultados del ISPU y en los resultados globales del niño en RI.</a:t>
            </a:r>
          </a:p>
          <a:p>
            <a:pPr>
              <a:lnSpc>
                <a:spcPct val="81000"/>
              </a:lnSpc>
            </a:pPr>
            <a:endParaRPr lang="es-ES" sz="2900" dirty="0"/>
          </a:p>
          <a:p>
            <a:pPr>
              <a:lnSpc>
                <a:spcPct val="81000"/>
              </a:lnSpc>
            </a:pPr>
            <a:endParaRPr lang="es-ES"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Role of practitioners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Papel de los profesionales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8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sz="2200" dirty="0"/>
              <a:t>Give positive affirmations to parents (tell them they did well).</a:t>
            </a:r>
          </a:p>
          <a:p>
            <a:r>
              <a:rPr sz="2200" dirty="0"/>
              <a:t>Share information.</a:t>
            </a:r>
          </a:p>
          <a:p>
            <a:r>
              <a:rPr sz="2200" dirty="0"/>
              <a:t>Assist parents in identifying and/or locating needed resources, including assistive technology.</a:t>
            </a:r>
          </a:p>
          <a:p>
            <a:r>
              <a:rPr sz="2200" dirty="0"/>
              <a:t>Model strategies.</a:t>
            </a:r>
            <a:endParaRPr lang="es-ES" sz="2200" dirty="0"/>
          </a:p>
          <a:p>
            <a:endParaRPr lang="es-ES" sz="2200" dirty="0"/>
          </a:p>
          <a:p>
            <a:r>
              <a:rPr lang="es-ES" dirty="0">
                <a:solidFill>
                  <a:srgbClr val="FFFF00"/>
                </a:solidFill>
              </a:rPr>
              <a:t>Dar afirmaciones positivas a los padres (decirles que lo han hecho bien).</a:t>
            </a:r>
          </a:p>
          <a:p>
            <a:r>
              <a:rPr lang="es-ES" dirty="0">
                <a:solidFill>
                  <a:srgbClr val="FFFF00"/>
                </a:solidFill>
              </a:rPr>
              <a:t>Compartir información.</a:t>
            </a:r>
          </a:p>
          <a:p>
            <a:r>
              <a:rPr lang="es-ES" dirty="0">
                <a:solidFill>
                  <a:srgbClr val="FFFF00"/>
                </a:solidFill>
              </a:rPr>
              <a:t>Ayudar a los padres a identificar y/o localizar los recursos necesarios, incluida la tecnología de apoyo.</a:t>
            </a:r>
          </a:p>
          <a:p>
            <a:r>
              <a:rPr lang="es-ES" dirty="0">
                <a:solidFill>
                  <a:srgbClr val="FFFF00"/>
                </a:solidFill>
              </a:rPr>
              <a:t>Modelar estrategias.</a:t>
            </a:r>
          </a:p>
          <a:p>
            <a:endParaRPr dirty="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Role of practitioners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Papel de los profesionales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9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r>
              <a:rPr dirty="0"/>
              <a:t>Give feedback.</a:t>
            </a:r>
          </a:p>
          <a:p>
            <a:r>
              <a:rPr dirty="0"/>
              <a:t>Plan with parents strategies that they will use during daily activities.</a:t>
            </a:r>
          </a:p>
          <a:p>
            <a:r>
              <a:rPr dirty="0"/>
              <a:t>With the parents/caregivers, develop a plan for the next visit.</a:t>
            </a:r>
            <a:endParaRPr lang="es-ES" dirty="0"/>
          </a:p>
          <a:p>
            <a:endParaRPr lang="es-ES" dirty="0"/>
          </a:p>
          <a:p>
            <a:r>
              <a:rPr lang="es-ES" dirty="0">
                <a:solidFill>
                  <a:srgbClr val="FFFF00"/>
                </a:solidFill>
              </a:rPr>
              <a:t>Dar retroalimentación.</a:t>
            </a:r>
          </a:p>
          <a:p>
            <a:r>
              <a:rPr lang="es-ES" dirty="0">
                <a:solidFill>
                  <a:srgbClr val="FFFF00"/>
                </a:solidFill>
              </a:rPr>
              <a:t>Planifique con los padres las estrategias que utilizarán durante las actividades diarias.</a:t>
            </a:r>
          </a:p>
          <a:p>
            <a:r>
              <a:rPr lang="es-ES" dirty="0">
                <a:solidFill>
                  <a:srgbClr val="FFFF00"/>
                </a:solidFill>
              </a:rPr>
              <a:t>Desarrollar con los padres/cuidadores un plan para la próxima visita.</a:t>
            </a:r>
            <a:endParaRPr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Тимски</a:t>
            </a:r>
            <a:r>
              <a:rPr dirty="0"/>
              <a:t> </a:t>
            </a:r>
            <a:r>
              <a:rPr dirty="0" err="1"/>
              <a:t>улоги</a:t>
            </a:r>
            <a:r>
              <a:rPr dirty="0"/>
              <a:t> </a:t>
            </a:r>
            <a:r>
              <a:rPr dirty="0" err="1"/>
              <a:t>и</a:t>
            </a:r>
            <a:r>
              <a:rPr dirty="0"/>
              <a:t> </a:t>
            </a:r>
            <a:r>
              <a:rPr dirty="0" err="1"/>
              <a:t>интеракција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Calendario e interacción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9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indent="0">
              <a:buSzTx/>
              <a:buNone/>
            </a:pPr>
            <a:r>
              <a:rPr dirty="0"/>
              <a:t>When do team members support each other?</a:t>
            </a:r>
          </a:p>
          <a:p>
            <a:pPr marL="0" indent="0">
              <a:buSzTx/>
              <a:buNone/>
            </a:pPr>
            <a:r>
              <a:rPr dirty="0"/>
              <a:t>- In one-on-one interactions;</a:t>
            </a:r>
          </a:p>
          <a:p>
            <a:pPr marL="0" indent="0">
              <a:buSzTx/>
              <a:buNone/>
            </a:pPr>
            <a:r>
              <a:rPr dirty="0"/>
              <a:t>- During the IFSP meetings;</a:t>
            </a:r>
          </a:p>
          <a:p>
            <a:pPr marL="0" indent="0">
              <a:buSzTx/>
              <a:buNone/>
            </a:pPr>
            <a:r>
              <a:rPr dirty="0"/>
              <a:t>- During the joint visits;</a:t>
            </a:r>
          </a:p>
          <a:p>
            <a:pPr marL="0" indent="0">
              <a:buSzTx/>
              <a:buNone/>
            </a:pPr>
            <a:r>
              <a:rPr dirty="0"/>
              <a:t>- During team meetings.</a:t>
            </a:r>
            <a:endParaRPr lang="es-ES" dirty="0"/>
          </a:p>
          <a:p>
            <a:pPr marL="0" indent="0">
              <a:buSzTx/>
              <a:buNone/>
            </a:pPr>
            <a:endParaRPr lang="es-ES" dirty="0"/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¿Cuándo se apoyan mutuamente los miembros de un equipo?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- En interacciones individuales;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- Durante las reuniones del IFSP;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- Durante las visitas conjuntas;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- Durante las reuniones del equipo.</a:t>
            </a:r>
            <a:endParaRPr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Check your knowledge!</a:t>
            </a:r>
            <a:r>
              <a:rPr lang="es-ES" dirty="0"/>
              <a:t> 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¡Compruebe sus conocimientos!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indent="0">
              <a:buSzTx/>
              <a:buNone/>
            </a:pPr>
            <a:r>
              <a:rPr dirty="0"/>
              <a:t>ЕCI visits can take place in:</a:t>
            </a:r>
          </a:p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r>
              <a:rPr dirty="0"/>
              <a:t>A) In the family home</a:t>
            </a:r>
          </a:p>
          <a:p>
            <a:pPr marL="0" indent="0">
              <a:buSzTx/>
              <a:buNone/>
            </a:pPr>
            <a:r>
              <a:rPr dirty="0"/>
              <a:t>B) In a store</a:t>
            </a:r>
          </a:p>
          <a:p>
            <a:pPr marL="0" indent="0">
              <a:buSzTx/>
              <a:buNone/>
            </a:pPr>
            <a:r>
              <a:rPr dirty="0"/>
              <a:t>C) While reading books in a local library</a:t>
            </a:r>
          </a:p>
          <a:p>
            <a:pPr marL="0" indent="0">
              <a:buSzTx/>
              <a:buNone/>
            </a:pPr>
            <a:r>
              <a:rPr dirty="0"/>
              <a:t>D) All of the above</a:t>
            </a:r>
            <a:endParaRPr lang="es-ES" dirty="0"/>
          </a:p>
          <a:p>
            <a:pPr marL="0" indent="0">
              <a:buSzTx/>
              <a:buNone/>
            </a:pPr>
            <a:endParaRPr lang="es-ES" dirty="0"/>
          </a:p>
          <a:p>
            <a:pPr marL="0" indent="0">
              <a:buSzTx/>
              <a:buNone/>
            </a:pPr>
            <a:r>
              <a:rPr lang="es-ES" sz="3600" dirty="0">
                <a:solidFill>
                  <a:srgbClr val="FFFF00"/>
                </a:solidFill>
              </a:rPr>
              <a:t>Las visitas </a:t>
            </a:r>
            <a:r>
              <a:rPr lang="az-Cyrl-AZ" sz="3600" dirty="0">
                <a:solidFill>
                  <a:srgbClr val="FFFF00"/>
                </a:solidFill>
              </a:rPr>
              <a:t>Е</a:t>
            </a:r>
            <a:r>
              <a:rPr lang="es-ES" sz="3600" dirty="0">
                <a:solidFill>
                  <a:srgbClr val="FFFF00"/>
                </a:solidFill>
              </a:rPr>
              <a:t>CI pueden tener lugar en:</a:t>
            </a:r>
          </a:p>
          <a:p>
            <a:pPr marL="0" indent="0">
              <a:buSzTx/>
              <a:buNone/>
            </a:pPr>
            <a:endParaRPr lang="es-ES" sz="3600" dirty="0">
              <a:solidFill>
                <a:srgbClr val="FFFF00"/>
              </a:solidFill>
            </a:endParaRPr>
          </a:p>
          <a:p>
            <a:pPr marL="0" indent="0">
              <a:buSzTx/>
              <a:buNone/>
            </a:pPr>
            <a:r>
              <a:rPr lang="es-ES" sz="3600" dirty="0">
                <a:solidFill>
                  <a:srgbClr val="FFFF00"/>
                </a:solidFill>
              </a:rPr>
              <a:t>A) En el domicilio familiar</a:t>
            </a:r>
          </a:p>
          <a:p>
            <a:pPr marL="0" indent="0">
              <a:buSzTx/>
              <a:buNone/>
            </a:pPr>
            <a:r>
              <a:rPr lang="es-ES" sz="3600" dirty="0">
                <a:solidFill>
                  <a:srgbClr val="FFFF00"/>
                </a:solidFill>
              </a:rPr>
              <a:t>B) En una tienda</a:t>
            </a:r>
          </a:p>
          <a:p>
            <a:pPr marL="0" indent="0">
              <a:buSzTx/>
              <a:buNone/>
            </a:pPr>
            <a:r>
              <a:rPr lang="es-ES" sz="3600" dirty="0">
                <a:solidFill>
                  <a:srgbClr val="FFFF00"/>
                </a:solidFill>
              </a:rPr>
              <a:t>C) Mientras se leen libros en una biblioteca local</a:t>
            </a:r>
          </a:p>
          <a:p>
            <a:pPr marL="0" indent="0">
              <a:buSzTx/>
              <a:buNone/>
            </a:pPr>
            <a:r>
              <a:rPr lang="es-ES" sz="3600" dirty="0">
                <a:solidFill>
                  <a:srgbClr val="FFFF00"/>
                </a:solidFill>
              </a:rPr>
              <a:t>D) Todas las anteriores</a:t>
            </a:r>
            <a:endParaRPr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Team roles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Funciones del equipo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92846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indent="0">
              <a:buSzTx/>
              <a:buNone/>
            </a:pPr>
            <a:r>
              <a:rPr sz="2000" dirty="0"/>
              <a:t>Five conversations effective teams have:</a:t>
            </a:r>
          </a:p>
          <a:p>
            <a:pPr marL="0" indent="0">
              <a:buSzTx/>
              <a:buNone/>
            </a:pPr>
            <a:r>
              <a:rPr sz="2000" dirty="0"/>
              <a:t>- Goals or outcomes.</a:t>
            </a:r>
          </a:p>
          <a:p>
            <a:pPr marL="0" indent="0">
              <a:buSzTx/>
              <a:buNone/>
            </a:pPr>
            <a:r>
              <a:rPr sz="2000" dirty="0"/>
              <a:t>- Roles and responsibilities.</a:t>
            </a:r>
          </a:p>
          <a:p>
            <a:pPr marL="0" indent="0">
              <a:buSzTx/>
              <a:buNone/>
            </a:pPr>
            <a:r>
              <a:rPr sz="2000" dirty="0"/>
              <a:t>- Shared expectations and principles of action.</a:t>
            </a:r>
          </a:p>
          <a:p>
            <a:pPr marL="0" indent="0">
              <a:buSzTx/>
              <a:buNone/>
            </a:pPr>
            <a:r>
              <a:rPr sz="2000" dirty="0"/>
              <a:t>- Internal interactions.</a:t>
            </a:r>
          </a:p>
          <a:p>
            <a:pPr marL="0" indent="0">
              <a:buSzTx/>
              <a:buNone/>
            </a:pPr>
            <a:r>
              <a:rPr sz="2000" dirty="0"/>
              <a:t>- External interactions.</a:t>
            </a:r>
            <a:endParaRPr lang="es-ES" sz="2000" dirty="0"/>
          </a:p>
          <a:p>
            <a:pPr marL="0" indent="0">
              <a:buSzTx/>
              <a:buNone/>
            </a:pPr>
            <a:endParaRPr lang="es-ES" sz="2300" dirty="0"/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Cinco conversaciones que mantienen los equipos eficaces:</a:t>
            </a:r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- Objetivos o resultados.</a:t>
            </a:r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- Funciones y responsabilidades.</a:t>
            </a:r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- Expectativas compartidas y principios de actuación.</a:t>
            </a:r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- Interacciones internas.</a:t>
            </a:r>
          </a:p>
          <a:p>
            <a:pPr marL="0" indent="0">
              <a:buSzTx/>
              <a:buNone/>
            </a:pPr>
            <a:r>
              <a:rPr lang="es-ES" sz="2900" dirty="0">
                <a:solidFill>
                  <a:srgbClr val="FFFF00"/>
                </a:solidFill>
              </a:rPr>
              <a:t>- Interacciones externas.</a:t>
            </a:r>
            <a:endParaRPr sz="29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0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</a:pPr>
            <a:r>
              <a:rPr dirty="0"/>
              <a:t>NEXT:</a:t>
            </a:r>
          </a:p>
          <a:p>
            <a:pPr marL="0" indent="0">
              <a:buSzTx/>
              <a:buNone/>
            </a:pPr>
            <a:r>
              <a:rPr dirty="0"/>
              <a:t>Module 2</a:t>
            </a:r>
            <a:endParaRPr lang="es-ES" dirty="0"/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SIGUIENTE: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Módulo 2</a:t>
            </a:r>
            <a:endParaRPr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Check your knowledge!</a:t>
            </a:r>
            <a:r>
              <a:rPr lang="es-ES" dirty="0"/>
              <a:t> 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¡Compruebe sus conocimientos!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4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indent="0">
              <a:buSzTx/>
              <a:buNone/>
            </a:pPr>
            <a:r>
              <a:rPr dirty="0"/>
              <a:t>ECI visits should take place:</a:t>
            </a:r>
          </a:p>
          <a:p>
            <a:pPr marL="0" indent="0">
              <a:buSzTx/>
              <a:buNone/>
            </a:pPr>
            <a:endParaRPr dirty="0"/>
          </a:p>
          <a:p>
            <a:pPr marL="0" indent="0">
              <a:buSzTx/>
              <a:buNone/>
            </a:pPr>
            <a:r>
              <a:rPr dirty="0"/>
              <a:t>A) When the practitioner is typically in the area</a:t>
            </a:r>
          </a:p>
          <a:p>
            <a:pPr marL="0" indent="0">
              <a:buSzTx/>
              <a:buNone/>
            </a:pPr>
            <a:r>
              <a:rPr dirty="0"/>
              <a:t>B) When the parent can keep other children and some distractions away from the child and the practitioner</a:t>
            </a:r>
          </a:p>
          <a:p>
            <a:pPr marL="0" indent="0">
              <a:buSzTx/>
              <a:buNone/>
            </a:pPr>
            <a:r>
              <a:rPr dirty="0"/>
              <a:t>C) At the time when the specific (priority) activity or the activity of concern occurs</a:t>
            </a:r>
            <a:endParaRPr lang="es-ES" dirty="0"/>
          </a:p>
          <a:p>
            <a:pPr marL="0" indent="0">
              <a:buSzTx/>
              <a:buNone/>
            </a:pPr>
            <a:r>
              <a:rPr lang="es-ES" sz="4400" dirty="0">
                <a:solidFill>
                  <a:srgbClr val="FFFF00"/>
                </a:solidFill>
              </a:rPr>
              <a:t>Las visitas de ECI deben tener lugar</a:t>
            </a:r>
          </a:p>
          <a:p>
            <a:pPr marL="0" indent="0">
              <a:buSzTx/>
              <a:buNone/>
            </a:pPr>
            <a:endParaRPr lang="es-ES" sz="4400" dirty="0">
              <a:solidFill>
                <a:srgbClr val="FFFF00"/>
              </a:solidFill>
            </a:endParaRPr>
          </a:p>
          <a:p>
            <a:pPr marL="0" indent="0">
              <a:buSzTx/>
              <a:buNone/>
            </a:pPr>
            <a:r>
              <a:rPr lang="es-ES" sz="4400" dirty="0">
                <a:solidFill>
                  <a:srgbClr val="FFFF00"/>
                </a:solidFill>
              </a:rPr>
              <a:t>A) cuando el profesional se encuentre habitualmente en la zona</a:t>
            </a:r>
          </a:p>
          <a:p>
            <a:pPr marL="0" indent="0">
              <a:buSzTx/>
              <a:buNone/>
            </a:pPr>
            <a:r>
              <a:rPr lang="es-ES" sz="4400" dirty="0">
                <a:solidFill>
                  <a:srgbClr val="FFFF00"/>
                </a:solidFill>
              </a:rPr>
              <a:t>B) cuando los padres puedan mantener a otros niños y algunas distracciones alejados del niño y del profesional</a:t>
            </a:r>
          </a:p>
          <a:p>
            <a:pPr marL="0" indent="0">
              <a:buSzTx/>
              <a:buNone/>
            </a:pPr>
            <a:r>
              <a:rPr lang="es-ES" sz="4400" dirty="0">
                <a:solidFill>
                  <a:srgbClr val="FFFF00"/>
                </a:solidFill>
              </a:rPr>
              <a:t>C) En el momento en que se produce la actividad específica (prioritaria) o la actividad que preocupa</a:t>
            </a:r>
          </a:p>
          <a:p>
            <a:pPr marL="0" indent="0">
              <a:buSzTx/>
              <a:buNone/>
            </a:pPr>
            <a:endParaRPr lang="es-ES" sz="3800" dirty="0"/>
          </a:p>
          <a:p>
            <a:pPr marL="0" indent="0">
              <a:buSzTx/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Check your knowledge!</a:t>
            </a:r>
            <a:r>
              <a:rPr lang="es-ES" dirty="0"/>
              <a:t> 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¡Compruebe sus conocimientos!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4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SzTx/>
              <a:buNone/>
            </a:pPr>
            <a:r>
              <a:rPr sz="2100" dirty="0"/>
              <a:t>In order to achieve IFSP outcomes, ECI visits should begin with the identification by the practitioner of the activities that should occur at that visit:</a:t>
            </a:r>
          </a:p>
          <a:p>
            <a:pPr marL="0" indent="0">
              <a:buSzTx/>
              <a:buNone/>
            </a:pPr>
            <a:endParaRPr sz="2100" dirty="0"/>
          </a:p>
          <a:p>
            <a:pPr marL="0" indent="0">
              <a:buSzTx/>
              <a:buNone/>
            </a:pPr>
            <a:r>
              <a:rPr sz="2100" dirty="0"/>
              <a:t>A) Correct</a:t>
            </a:r>
          </a:p>
          <a:p>
            <a:pPr marL="0" indent="0">
              <a:buSzTx/>
              <a:buNone/>
            </a:pPr>
            <a:r>
              <a:rPr sz="2100" dirty="0"/>
              <a:t>B) Incorrect</a:t>
            </a:r>
            <a:endParaRPr lang="es-ES" sz="2100" dirty="0"/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Para lograr los resultados del IFSP, las visitas de ECI deben comenzar con la identificación por parte del profesional de las actividades que deben tener lugar en esa visita:</a:t>
            </a:r>
          </a:p>
          <a:p>
            <a:pPr marL="0" indent="0">
              <a:buSzTx/>
              <a:buNone/>
            </a:pPr>
            <a:endParaRPr lang="es-ES" dirty="0">
              <a:solidFill>
                <a:srgbClr val="FFFF00"/>
              </a:solidFill>
            </a:endParaRP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A) Correctas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B) Incorrecto</a:t>
            </a:r>
          </a:p>
          <a:p>
            <a:pPr marL="0" indent="0">
              <a:buSzTx/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Check your knowledge!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¡Compruebe sus conocimientos!</a:t>
            </a:r>
            <a:endParaRPr dirty="0"/>
          </a:p>
        </p:txBody>
      </p:sp>
      <p:sp>
        <p:nvSpPr>
          <p:cNvPr id="25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SzTx/>
              <a:buNone/>
            </a:pPr>
            <a:r>
              <a:rPr sz="2200" dirty="0"/>
              <a:t>ECI visits should end with 2 types of plans: what the parents should do with the child between two visits and what will be done during the next visit.</a:t>
            </a:r>
          </a:p>
          <a:p>
            <a:pPr marL="0" indent="0">
              <a:buSzTx/>
              <a:buNone/>
            </a:pPr>
            <a:endParaRPr sz="2200" dirty="0"/>
          </a:p>
          <a:p>
            <a:pPr marL="0" indent="0">
              <a:buSzTx/>
              <a:buNone/>
            </a:pPr>
            <a:r>
              <a:rPr sz="2200" dirty="0"/>
              <a:t>A) Correct</a:t>
            </a:r>
          </a:p>
          <a:p>
            <a:pPr marL="0" indent="0">
              <a:buSzTx/>
              <a:buNone/>
            </a:pPr>
            <a:r>
              <a:rPr sz="2200" dirty="0"/>
              <a:t>B) Incorrect</a:t>
            </a:r>
            <a:endParaRPr lang="es-ES" sz="2200" dirty="0"/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Las visitas de ECI deben terminar con 2 tipos de planes: lo que los padres deben hacer con el niño entre dos visitas y lo que se hará en la próxima visita.</a:t>
            </a:r>
          </a:p>
          <a:p>
            <a:pPr marL="0" indent="0">
              <a:buSzTx/>
              <a:buNone/>
            </a:pPr>
            <a:endParaRPr lang="es-ES" dirty="0">
              <a:solidFill>
                <a:srgbClr val="FFFF00"/>
              </a:solidFill>
            </a:endParaRP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A) Correctas</a:t>
            </a:r>
          </a:p>
          <a:p>
            <a:pPr marL="0" indent="0">
              <a:buSzTx/>
              <a:buNone/>
            </a:pPr>
            <a:r>
              <a:rPr lang="es-ES" dirty="0">
                <a:solidFill>
                  <a:srgbClr val="FFFF00"/>
                </a:solidFill>
              </a:rPr>
              <a:t>B) Incorrecto</a:t>
            </a:r>
            <a:endParaRPr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Early Intervention visits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Visitas de intervención temprana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5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1. Components of an effective visit in a natural learning environment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2. Review previous plans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- Communication with the parent/caregiver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- Throughout the child's learning opportunities to build the capacity of the parent/caregiver;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- When supporting parents, and/or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In a resource-based intervention.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dirty="0"/>
              <a:t>3. Development of a two-part joint plan</a:t>
            </a:r>
            <a:r>
              <a:rPr lang="es-ES" dirty="0"/>
              <a:t>1. 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Componentes de una visita eficaz en un entorno natural de aprendizaje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2. Revisión de planes anteriores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- 3. Comunicación con el padre/madre/cuidador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- A lo largo de las oportunidades de aprendizaje del niño para desarrollar la capacidad del padre/madre/cuidador;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- Al apoyar a los padres, y/o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En una intervención basada en recursos.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r>
              <a:rPr lang="es-ES" sz="2900" b="1" dirty="0">
                <a:solidFill>
                  <a:srgbClr val="FFFF00"/>
                </a:solidFill>
              </a:rPr>
              <a:t>3. Desarrollo de un plan conjunto de dos partes</a:t>
            </a:r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endParaRPr lang="es-ES" dirty="0"/>
          </a:p>
          <a:p>
            <a:pPr marL="0" indent="0" defTabSz="822959">
              <a:spcBef>
                <a:spcPts val="900"/>
              </a:spcBef>
              <a:buSzTx/>
              <a:buNone/>
              <a:defRPr sz="2159"/>
            </a:pPr>
            <a:endParaRPr dirty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dirty="0"/>
              <a:t>1. Check the previous plan(s)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1. Compruebe los planes anteriores</a:t>
            </a:r>
            <a:endParaRPr dirty="0">
              <a:solidFill>
                <a:srgbClr val="FFFF00"/>
              </a:solidFill>
            </a:endParaRPr>
          </a:p>
        </p:txBody>
      </p:sp>
      <p:pic>
        <p:nvPicPr>
          <p:cNvPr id="25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502" y="2112183"/>
            <a:ext cx="5692771" cy="44349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3200"/>
            </a:pPr>
            <a:r>
              <a:rPr dirty="0"/>
              <a:t>2. Communication with the parent/caregiver</a:t>
            </a:r>
            <a:br>
              <a:rPr lang="es-ES" dirty="0"/>
            </a:br>
            <a:r>
              <a:rPr lang="es-ES" dirty="0">
                <a:solidFill>
                  <a:srgbClr val="FFFF00"/>
                </a:solidFill>
              </a:rPr>
              <a:t>2. Comunicación con los padres/cuidadores</a:t>
            </a:r>
            <a:endParaRPr dirty="0">
              <a:solidFill>
                <a:srgbClr val="FFFF00"/>
              </a:solidFill>
            </a:endParaRPr>
          </a:p>
        </p:txBody>
      </p:sp>
      <p:sp>
        <p:nvSpPr>
          <p:cNvPr id="259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dirty="0"/>
              <a:t>A) Within environments where learning occurs naturally in order to build parent/caregiver capacity</a:t>
            </a:r>
            <a:endParaRPr lang="es-ES" dirty="0"/>
          </a:p>
          <a:p>
            <a:r>
              <a:rPr lang="es-ES" sz="2800" dirty="0">
                <a:solidFill>
                  <a:srgbClr val="FFFF00"/>
                </a:solidFill>
              </a:rPr>
              <a:t>A) En entornos en los que el aprendizaje se produzca de forma natural para fomentar la capacidad de los padres y cuidadores.</a:t>
            </a:r>
          </a:p>
          <a:p>
            <a:endParaRPr dirty="0"/>
          </a:p>
        </p:txBody>
      </p:sp>
      <p:pic>
        <p:nvPicPr>
          <p:cNvPr id="260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288" y="4440430"/>
            <a:ext cx="2507159" cy="21757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dirty="0"/>
              <a:t>2. Communication with the parent/caregiver</a:t>
            </a:r>
            <a:br>
              <a:rPr lang="es-ES" dirty="0"/>
            </a:br>
            <a:r>
              <a:rPr lang="es-ES" dirty="0"/>
              <a:t>2. Comunicación con los padres/cuidadores</a:t>
            </a:r>
            <a:endParaRPr dirty="0"/>
          </a:p>
        </p:txBody>
      </p:sp>
      <p:sp>
        <p:nvSpPr>
          <p:cNvPr id="26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167467"/>
            <a:ext cx="9613863" cy="38477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SzTx/>
              <a:buNone/>
            </a:pPr>
            <a:r>
              <a:rPr sz="1900" dirty="0"/>
              <a:t>B) When giving support to parents</a:t>
            </a:r>
          </a:p>
          <a:p>
            <a:pPr marL="0" indent="0">
              <a:buSzTx/>
              <a:buNone/>
            </a:pPr>
            <a:r>
              <a:rPr sz="1900" dirty="0"/>
              <a:t>"...the information, the advice, the guidance, etc. which simultaneously reinforce existing parental knowledge and skills that develop the acquisition of new competencies needed for parents to carry out child-rearing responsibilities and provide children with learning opportunities that enhance development.</a:t>
            </a:r>
            <a:endParaRPr lang="es-ES" sz="1900" dirty="0"/>
          </a:p>
          <a:p>
            <a:pPr marL="0" indent="0">
              <a:buSzTx/>
              <a:buNone/>
            </a:pPr>
            <a:r>
              <a:rPr sz="1800" dirty="0">
                <a:solidFill>
                  <a:srgbClr val="FFFF00"/>
                </a:solidFill>
              </a:rPr>
              <a:t>"</a:t>
            </a:r>
            <a:r>
              <a:rPr lang="es-ES" sz="1800" dirty="0">
                <a:solidFill>
                  <a:srgbClr val="FFFF00"/>
                </a:solidFill>
              </a:rPr>
              <a:t>B) Al prestar apoyo a los padres</a:t>
            </a:r>
          </a:p>
          <a:p>
            <a:pPr marL="0" indent="0">
              <a:buSzTx/>
              <a:buNone/>
            </a:pPr>
            <a:r>
              <a:rPr lang="es-ES" sz="1800" dirty="0">
                <a:solidFill>
                  <a:srgbClr val="FFFF00"/>
                </a:solidFill>
              </a:rPr>
              <a:t>"...la información, el asesoramiento, la orientación, etc. que refuerzan simultáneamente los conocimientos y aptitudes parentales existentes que desarrollan la adquisición de nuevas competencias necesarias para que los padres desempeñen las responsabilidades de crianza y proporcionen a los niños oportunidades de aprendizaje que mejoren su desarrollo."</a:t>
            </a:r>
          </a:p>
          <a:p>
            <a:pPr marL="0" indent="0">
              <a:buSzTx/>
              <a:buNone/>
            </a:pPr>
            <a:endParaRPr dirty="0"/>
          </a:p>
        </p:txBody>
      </p:sp>
      <p:pic>
        <p:nvPicPr>
          <p:cNvPr id="26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8822" y="5201777"/>
            <a:ext cx="7207036" cy="162687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1627</Words>
  <Application>Microsoft Macintosh PowerPoint</Application>
  <PresentationFormat>Panorámica</PresentationFormat>
  <Paragraphs>167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4" baseType="lpstr">
      <vt:lpstr>Arial</vt:lpstr>
      <vt:lpstr>Trebuchet MS</vt:lpstr>
      <vt:lpstr>Berlin</vt:lpstr>
      <vt:lpstr>MODULE 1, TOPIC 5  What does the intervention look like? MÓDULO 1, TEMA 5  ¿Cómo es la intervención?</vt:lpstr>
      <vt:lpstr>Check your knowledge!  ¡Compruebe sus conocimientos!</vt:lpstr>
      <vt:lpstr>Check your knowledge!  ¡Compruebe sus conocimientos!</vt:lpstr>
      <vt:lpstr>Check your knowledge!  ¡Compruebe sus conocimientos!</vt:lpstr>
      <vt:lpstr>Check your knowledge! ¡Compruebe sus conocimientos!</vt:lpstr>
      <vt:lpstr>Early Intervention visits Visitas de intervención temprana</vt:lpstr>
      <vt:lpstr>1. Check the previous plan(s) 1. Compruebe los planes anteriores</vt:lpstr>
      <vt:lpstr>2. Communication with the parent/caregiver 2. Comunicación con los padres/cuidadores</vt:lpstr>
      <vt:lpstr>2. Communication with the parent/caregiver 2. Comunicación con los padres/cuidadores</vt:lpstr>
      <vt:lpstr>2. Communication with the parent/caregiver 2. Comunicación con los padres/cuidadores</vt:lpstr>
      <vt:lpstr>3. Development of a two-part joint plan 3. Desarrollo de un plan conjunto en dos partes</vt:lpstr>
      <vt:lpstr>Roles during RI visits Funciones durante las visitas de RI</vt:lpstr>
      <vt:lpstr>Role of the parent/guardian/caregiver Papel de los padres/tutores/cuidadores</vt:lpstr>
      <vt:lpstr>Parent/caregiver Padre/madre/cuidador</vt:lpstr>
      <vt:lpstr>Role of practitioners Papel de los profesionales</vt:lpstr>
      <vt:lpstr>Role of practitioners Papel de los profesionales</vt:lpstr>
      <vt:lpstr>Role of practitioners Papel de los profesionales</vt:lpstr>
      <vt:lpstr>Role of practitioners Papel de los profesionales</vt:lpstr>
      <vt:lpstr>Тимски улоги и интеракција Calendario e interacción</vt:lpstr>
      <vt:lpstr>Team roles Funciones del equipo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5  What does the intervention look like? MÓDULO 1, TEMA 5  ¿Cómo es la intervención?</dc:title>
  <cp:lastModifiedBy>luis miguel villar angulo</cp:lastModifiedBy>
  <cp:revision>9</cp:revision>
  <dcterms:modified xsi:type="dcterms:W3CDTF">2024-01-25T12:51:33Z</dcterms:modified>
</cp:coreProperties>
</file>